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89" r:id="rId2"/>
    <p:sldId id="280" r:id="rId3"/>
    <p:sldId id="259" r:id="rId4"/>
    <p:sldId id="257" r:id="rId5"/>
    <p:sldId id="258" r:id="rId6"/>
    <p:sldId id="261" r:id="rId7"/>
    <p:sldId id="264" r:id="rId8"/>
    <p:sldId id="285" r:id="rId9"/>
    <p:sldId id="281" r:id="rId10"/>
    <p:sldId id="267" r:id="rId11"/>
    <p:sldId id="270" r:id="rId12"/>
    <p:sldId id="272" r:id="rId13"/>
    <p:sldId id="283" r:id="rId14"/>
    <p:sldId id="284" r:id="rId15"/>
    <p:sldId id="275" r:id="rId16"/>
    <p:sldId id="287" r:id="rId17"/>
    <p:sldId id="288" r:id="rId18"/>
    <p:sldId id="290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nette Guze" initials="NG" lastIdx="1" clrIdx="0">
    <p:extLst>
      <p:ext uri="{19B8F6BF-5375-455C-9EA6-DF929625EA0E}">
        <p15:presenceInfo xmlns:p15="http://schemas.microsoft.com/office/powerpoint/2012/main" userId="e999731ecceb3e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184"/>
    <a:srgbClr val="800000"/>
    <a:srgbClr val="006666"/>
    <a:srgbClr val="288CA4"/>
    <a:srgbClr val="2369A9"/>
    <a:srgbClr val="277EA5"/>
    <a:srgbClr val="336699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566" autoAdjust="0"/>
  </p:normalViewPr>
  <p:slideViewPr>
    <p:cSldViewPr>
      <p:cViewPr varScale="1">
        <p:scale>
          <a:sx n="85" d="100"/>
          <a:sy n="85" d="100"/>
        </p:scale>
        <p:origin x="7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6:36:42.625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569297-7514-4EB2-B28B-FC3366C81D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10E8-ED08-4553-8116-5CBBCCB769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6C5EE-BE54-46AD-9868-925B221D37D4}" type="datetimeFigureOut">
              <a:rPr lang="en-CA" smtClean="0"/>
              <a:t>2020-02-12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B77F2-83B5-4B52-B2C1-58CF105DBC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235-8456-4C51-8C6C-242F9DE76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57A9-293B-422C-A3E6-22B91FA650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158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3A0A5-D1C7-481D-98E9-D36489DCC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40D8C-8398-413B-A4E9-61B4E0EE79B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08D9D550-220C-4007-B1C9-0A15F3ABEF8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24A11F-6EBB-4525-82BB-6D3E01E97B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18C107-4912-4734-9F65-81FE15A9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6EB7E-4AC4-4293-BC8C-1E1F743081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D0086-6689-4678-8CA2-C2ADEB18E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7A825B80-A291-4B33-A23F-D967AC56D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3E34A91-DC0C-4CC9-84F9-523E0C169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EC0412A-825A-4465-A8CC-027C78247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AVAILABLE IN SATIN OR GLOSS FINISHES – YOU ALSO HAVE IT LISTED TWICE!!!!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68419BE-B7E2-4B06-8B78-938DC031F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853A41-DB37-42EA-8E28-F4FE557BD205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4B5F844-CDF0-4A6B-A002-9197A49527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842FC10-42BA-4DC1-BDF0-914BCB9D8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C5859BA-C4D9-4EB1-8ED2-FFDB6767B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6E9E3-4EDC-4899-AA05-F2DEFED2A4BA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7754487-7EEA-4481-9039-FD780CC606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A44CA7F-4211-4DD0-A93E-82695C78F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F0D42BE-F18C-479C-8B9F-5F4163F3F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7D7154-D021-4247-B767-D5EB935D7C6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33C04A9-A9DB-4319-99D9-30B2D4A00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4F72D12-AE6E-4B3A-9541-36B294394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C9DB907-049D-43D4-8B6B-C7890627B3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CFB95B-EE61-4DA2-8C88-5A0372E644C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9979741-80CF-45F6-81E2-B6845EC7F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853057E-6197-450F-996F-5BDDBBB4F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4433956-653A-4888-9FCD-0BC10F748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12E6D4-89C3-4FE2-854D-964F7CD8A64F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DA75B79-665E-4FB1-8E89-E9AEB2EF5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8015E0E-C004-46AD-8F62-FE7CC9032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D28D322-A3A6-417F-B399-0CBC5A3E9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CBA845-02A6-4846-A759-B7B5CF647828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F85B47E-6B30-47CD-BEAD-F1B574896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47D7133-7F49-47F0-B2A9-A6A2F76A1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F22C3AF-8847-4938-A38E-CDC2B62C0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BC37BD-84BA-497C-B833-265052498A47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D117B-6DC3-48B3-ADA0-F133C57B1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4F4CB3-BC47-43BE-B884-80ED69BD7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92E3B-6EA7-4A68-9C9A-6813D5351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6F5F-BA9E-4306-9ACB-C7F100E11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064569"/>
      </p:ext>
    </p:extLst>
  </p:cSld>
  <p:clrMapOvr>
    <a:masterClrMapping/>
  </p:clrMapOvr>
  <p:transition spd="slow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652D9-F0B5-4417-B9F5-4A48F753D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BB7ED-C3D9-4524-AD5B-83EB1052F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E3B5AA-68BB-42DC-9E9D-85469FFA8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A554-3092-4CA2-A288-779C0C3FB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574846"/>
      </p:ext>
    </p:extLst>
  </p:cSld>
  <p:clrMapOvr>
    <a:masterClrMapping/>
  </p:clrMapOvr>
  <p:transition spd="slow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A691-ED17-44EF-8CAF-9F693403A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3E3F1-9621-4A7C-9A13-FB0449D19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21B96-A261-45B0-8346-F56922AB9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3423-E052-4AB3-90ED-73118B26E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661229"/>
      </p:ext>
    </p:extLst>
  </p:cSld>
  <p:clrMapOvr>
    <a:masterClrMapping/>
  </p:clrMapOvr>
  <p:transition spd="slow" advTm="1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69C56-7F6F-47C0-9AEE-9FC44048E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9FADA-F61D-4DBC-8AFB-DFA586AC1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E0532-DF4E-4A39-8F3A-33E1A3213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B0EF-9F64-4B2A-93BD-7F03BD6E3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55448"/>
      </p:ext>
    </p:extLst>
  </p:cSld>
  <p:clrMapOvr>
    <a:masterClrMapping/>
  </p:clrMapOvr>
  <p:transition spd="slow" advTm="1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3BCB9E-931C-46F3-AC4F-9318EFDBC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B5CD7F-A559-4BEF-8C19-EC7059EC4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AABA85-419E-4615-98AD-12E3FDEFC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CAC2-7CE5-4105-8438-C2B062503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66229"/>
      </p:ext>
    </p:extLst>
  </p:cSld>
  <p:clrMapOvr>
    <a:masterClrMapping/>
  </p:clrMapOvr>
  <p:transition spd="slow" advTm="1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D704F-22DF-4B5F-9181-ED8777887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EB6EA-E3DF-435E-9D50-D54ECA38B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21AD3-237E-42C3-8FA4-B0FABB6CA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FD99F-01B0-472B-956A-D56BD468E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952563"/>
      </p:ext>
    </p:extLst>
  </p:cSld>
  <p:clrMapOvr>
    <a:masterClrMapping/>
  </p:clrMapOvr>
  <p:transition spd="slow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5B619-B443-45AA-8EE9-0C69A83F6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1CF15-F96F-4C03-B764-46C450DAB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2C104-4E2A-463D-8DED-C990499E3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382D-9066-4181-AA7C-0464F0AFC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701495"/>
      </p:ext>
    </p:extLst>
  </p:cSld>
  <p:clrMapOvr>
    <a:masterClrMapping/>
  </p:clrMapOvr>
  <p:transition spd="slow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3F9097-9A4C-42C3-A35D-DDDA6290D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C426D3-05A0-4FD4-A9AA-55C81D58C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506C09-B56C-4FCE-A255-82FEE2340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4329-5D8A-4F27-A1EB-168AC1DDC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63847"/>
      </p:ext>
    </p:extLst>
  </p:cSld>
  <p:clrMapOvr>
    <a:masterClrMapping/>
  </p:clrMapOvr>
  <p:transition spd="slow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E6E72-324E-4B4A-A67D-94A466447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4D6E0-F956-4FB9-8883-09E2E6FAC2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A9DF6-3115-4081-98B6-6059B7AB4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52B5-FE8C-4B9A-BB3B-BA6A30691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69907"/>
      </p:ext>
    </p:extLst>
  </p:cSld>
  <p:clrMapOvr>
    <a:masterClrMapping/>
  </p:clrMapOvr>
  <p:transition spd="slow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431C65-AC89-4C51-AFE3-39F6F59EE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C8A965-174F-4E16-8EFA-E1CD4F679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A204DF-FACE-4273-BA53-47CD7019E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0C50-9C5C-4848-B3C2-5AEBB6659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50017"/>
      </p:ext>
    </p:extLst>
  </p:cSld>
  <p:clrMapOvr>
    <a:masterClrMapping/>
  </p:clrMapOvr>
  <p:transition spd="slow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0D53BF-B78C-433B-834D-7E1D0FF6C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35A6D7-FB05-4D4C-AC8F-3BAD07B48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ED5426-C4D3-4183-9923-83D5DE628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890D-0FC0-48B5-8DF2-DA1822250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934896"/>
      </p:ext>
    </p:extLst>
  </p:cSld>
  <p:clrMapOvr>
    <a:masterClrMapping/>
  </p:clrMapOvr>
  <p:transition spd="slow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52C42F-EDAF-4AD1-9510-8C0FE88D6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26C57E-3C01-4E60-AF84-37A88FC0C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3D8E6E-BAA6-4E07-8AE0-E4293A028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BDEC-77A3-40F3-86A6-8708FF242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46829"/>
      </p:ext>
    </p:extLst>
  </p:cSld>
  <p:clrMapOvr>
    <a:masterClrMapping/>
  </p:clrMapOvr>
  <p:transition spd="slow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C5EFE-A8CB-48FD-8AA4-07AD62534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174CC-D442-4FBD-815B-696373651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11E55-288F-4F26-902D-5BD46C171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5E4CF-1A0B-42EB-B76C-AA98D9669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61640"/>
      </p:ext>
    </p:extLst>
  </p:cSld>
  <p:clrMapOvr>
    <a:masterClrMapping/>
  </p:clrMapOvr>
  <p:transition spd="slow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43F3E-A404-45E0-BDA5-F0BDD90FE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92C2A-2CD9-48AD-9638-C63D40ADA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0E892-B852-4B88-BF32-72F83360E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10F75-EB2D-4762-9B66-0344AF293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912249"/>
      </p:ext>
    </p:extLst>
  </p:cSld>
  <p:clrMapOvr>
    <a:masterClrMapping/>
  </p:clrMapOvr>
  <p:transition spd="slow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31E339-960B-4BF8-810B-C7BF53C9C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123AD4-5D9A-4E51-A7E5-5659FA12E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F6BE9BF9-2CAA-4096-9F62-4738D9BD92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A992376F-8A56-41BE-85A1-516A9A498B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ACEB43F4-3B97-4A78-83EF-D400788FD2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pitchFamily="16" charset="0"/>
                <a:ea typeface="ＭＳ Ｐゴシック" pitchFamily="16" charset="-128"/>
              </a:defRPr>
            </a:lvl1pPr>
          </a:lstStyle>
          <a:p>
            <a:pPr>
              <a:defRPr/>
            </a:pPr>
            <a:fld id="{966F9F87-87C5-4F72-8635-D9E1AAC2C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ransition spd="slow" advTm="14000"/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pitchFamily="16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anose="05000000000000000000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16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16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16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16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4.jpeg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8.wdp"/><Relationship Id="rId3" Type="http://schemas.openxmlformats.org/officeDocument/2006/relationships/image" Target="../media/image53.png"/><Relationship Id="rId7" Type="http://schemas.microsoft.com/office/2007/relationships/hdphoto" Target="../media/hdphoto7.wdp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microsoft.com/office/2007/relationships/hdphoto" Target="../media/hdphoto6.wdp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13.wdp"/><Relationship Id="rId18" Type="http://schemas.openxmlformats.org/officeDocument/2006/relationships/image" Target="../media/image71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68.png"/><Relationship Id="rId17" Type="http://schemas.microsoft.com/office/2007/relationships/hdphoto" Target="../media/hdphoto15.wdp"/><Relationship Id="rId2" Type="http://schemas.openxmlformats.org/officeDocument/2006/relationships/image" Target="../media/image62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7.jpeg"/><Relationship Id="rId5" Type="http://schemas.microsoft.com/office/2007/relationships/hdphoto" Target="../media/hdphoto10.wdp"/><Relationship Id="rId15" Type="http://schemas.microsoft.com/office/2007/relationships/hdphoto" Target="../media/hdphoto14.wdp"/><Relationship Id="rId10" Type="http://schemas.openxmlformats.org/officeDocument/2006/relationships/image" Target="../media/image66.jpeg"/><Relationship Id="rId19" Type="http://schemas.microsoft.com/office/2007/relationships/hdphoto" Target="../media/hdphoto16.wdp"/><Relationship Id="rId4" Type="http://schemas.openxmlformats.org/officeDocument/2006/relationships/image" Target="../media/image63.png"/><Relationship Id="rId9" Type="http://schemas.microsoft.com/office/2007/relationships/hdphoto" Target="../media/hdphoto12.wdp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3.png"/><Relationship Id="rId7" Type="http://schemas.microsoft.com/office/2007/relationships/hdphoto" Target="../media/hdphoto1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10" Type="http://schemas.openxmlformats.org/officeDocument/2006/relationships/image" Target="../media/image77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5" Type="http://schemas.openxmlformats.org/officeDocument/2006/relationships/image" Target="../media/image32.png"/><Relationship Id="rId4" Type="http://schemas.openxmlformats.org/officeDocument/2006/relationships/image" Target="../media/image7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lickr.com/photos/49968232@N00/6846617788" TargetMode="External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2D3786-C5D2-4C87-B66B-425AB8F99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843823"/>
            <a:ext cx="4475162" cy="28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1B71864-2A4D-4005-9DEA-C2DB32DB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9624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16" charset="2"/>
              <a:buChar char="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16" charset="2"/>
              <a:buChar char="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16" charset="2"/>
              <a:buChar char="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6" charset="2"/>
              <a:buChar char="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 typeface="Wingdings" pitchFamily="16" charset="2"/>
              <a:buNone/>
              <a:defRPr/>
            </a:pPr>
            <a:r>
              <a:rPr lang="en-US" altLang="en-US" sz="2400" kern="0" dirty="0"/>
              <a:t>Large Format - Architectural, Custom 3D, Wayfinding,  ISM, Window Graphics, Traffic Solutions, Hoarding…</a:t>
            </a:r>
          </a:p>
          <a:p>
            <a:pPr eaLnBrk="1" hangingPunct="1">
              <a:defRPr/>
            </a:pPr>
            <a:endParaRPr lang="en-US" altLang="en-US" sz="2800" kern="0" dirty="0"/>
          </a:p>
          <a:p>
            <a:pPr marL="0" indent="0" eaLnBrk="1" hangingPunct="1">
              <a:buFont typeface="Wingdings" pitchFamily="16" charset="2"/>
              <a:buNone/>
              <a:defRPr/>
            </a:pPr>
            <a:r>
              <a:rPr lang="en-US" altLang="en-US" sz="2000" b="1" kern="0" dirty="0">
                <a:latin typeface="Segoe Script" panose="020B0504020000000003" pitchFamily="34" charset="0"/>
              </a:rPr>
              <a:t>             Creating reality from </a:t>
            </a:r>
            <a:r>
              <a:rPr lang="en-US" altLang="en-US" sz="2800" b="1" kern="0" dirty="0">
                <a:solidFill>
                  <a:srgbClr val="800000"/>
                </a:solidFill>
                <a:latin typeface="Segoe Script" panose="020B0504020000000003" pitchFamily="34" charset="0"/>
              </a:rPr>
              <a:t>YOUR </a:t>
            </a:r>
            <a:r>
              <a:rPr lang="en-US" altLang="en-US" sz="2000" b="1" kern="0" dirty="0">
                <a:latin typeface="Segoe Script" panose="020B0504020000000003" pitchFamily="34" charset="0"/>
              </a:rPr>
              <a:t>Vision!</a:t>
            </a:r>
          </a:p>
        </p:txBody>
      </p:sp>
    </p:spTree>
  </p:cSld>
  <p:clrMapOvr>
    <a:masterClrMapping/>
  </p:clrMapOvr>
  <p:transition spd="slow" advTm="1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>
            <a:extLst>
              <a:ext uri="{FF2B5EF4-FFF2-40B4-BE49-F238E27FC236}">
                <a16:creationId xmlns:a16="http://schemas.microsoft.com/office/drawing/2014/main" id="{9D540937-2796-4540-9C7F-E8B39B1E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1905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CAFEF913-F2D6-4347-90AC-1073DC55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6418">
            <a:off x="2724263" y="1256192"/>
            <a:ext cx="2959394" cy="176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C73BEF6B-A7A2-4DD7-8B0A-D09BFEC37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2861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1800" b="1" i="0" dirty="0">
                <a:latin typeface="Book Antiqua" panose="02040602050305030304" pitchFamily="18" charset="0"/>
              </a:rPr>
              <a:t>  </a:t>
            </a:r>
            <a:r>
              <a:rPr lang="en-US" altLang="en-US" sz="2000" i="0" dirty="0">
                <a:latin typeface="Trebuchet MS" panose="020B0603020202020204" pitchFamily="34" charset="0"/>
              </a:rPr>
              <a:t>Saint John Paul II Pastoral Centre</a:t>
            </a:r>
            <a:r>
              <a:rPr lang="en-US" altLang="en-US" sz="2000" dirty="0">
                <a:latin typeface="Trebuchet MS" panose="020B0603020202020204" pitchFamily="34" charset="0"/>
              </a:rPr>
              <a:t>  -  continued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19C1B033-EF79-477D-8689-98B00D52A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2888">
            <a:off x="5984900" y="1095227"/>
            <a:ext cx="2365563" cy="982041"/>
          </a:xfrm>
          <a:effectLst>
            <a:softEdge rad="112500"/>
          </a:effec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0554D1AB-2919-497C-AD0B-40FC2B9C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738" y="4827853"/>
            <a:ext cx="1225550" cy="179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AutoShape 10" descr="Displaying FullSizeRender.jpg">
            <a:extLst>
              <a:ext uri="{FF2B5EF4-FFF2-40B4-BE49-F238E27FC236}">
                <a16:creationId xmlns:a16="http://schemas.microsoft.com/office/drawing/2014/main" id="{D491C6AA-02AA-4AC1-AF2C-82D668C29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392" name="AutoShape 12" descr="Displaying FullSizeRender.jpg">
            <a:extLst>
              <a:ext uri="{FF2B5EF4-FFF2-40B4-BE49-F238E27FC236}">
                <a16:creationId xmlns:a16="http://schemas.microsoft.com/office/drawing/2014/main" id="{31B9B398-43BC-429C-90CD-0CBF3DAE6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6393" name="Picture 2">
            <a:extLst>
              <a:ext uri="{FF2B5EF4-FFF2-40B4-BE49-F238E27FC236}">
                <a16:creationId xmlns:a16="http://schemas.microsoft.com/office/drawing/2014/main" id="{93F7E1AF-DEFF-4B4E-81D2-0BECAF84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" t="12994" r="27544" b="11162"/>
          <a:stretch>
            <a:fillRect/>
          </a:stretch>
        </p:blipFill>
        <p:spPr bwMode="auto">
          <a:xfrm>
            <a:off x="3857629" y="3048000"/>
            <a:ext cx="92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E9D299-6935-4E0B-8B77-B3391258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143197"/>
            <a:ext cx="143256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rr221580\Downloads\735bdb33-5b5b-4beb-a029-147cd0756380.jpe">
            <a:extLst>
              <a:ext uri="{FF2B5EF4-FFF2-40B4-BE49-F238E27FC236}">
                <a16:creationId xmlns:a16="http://schemas.microsoft.com/office/drawing/2014/main" id="{BC4D6534-E5E3-4110-9724-D9A8C584C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730" y="5598526"/>
            <a:ext cx="1070113" cy="111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09F650B-3123-4AD7-8491-2E3DEB79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2766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 err="1">
                <a:latin typeface="Arial" charset="0"/>
                <a:ea typeface="ＭＳ Ｐゴシック" pitchFamily="16" charset="-128"/>
              </a:rPr>
              <a:t>Wayfinding</a:t>
            </a:r>
            <a:endParaRPr lang="en-US" altLang="en-US" sz="2000" kern="0" dirty="0">
              <a:latin typeface="Arial" charset="0"/>
              <a:ea typeface="ＭＳ Ｐゴシック" pitchFamily="16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Brushed Aluminum Changeable Room IDs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Acrylic Chapel Donor Board with flamed edges &amp; stand-offs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20’H Channel mounted exterior Banner.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470CD6-7CF6-4687-B3D7-0274BA1B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679" y="2293513"/>
            <a:ext cx="1219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B66672-579A-4D30-AD81-AB0FE567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727075"/>
            <a:ext cx="11811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D3A7734-93BB-43A3-9F06-39428048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7620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doni MT" panose="02070603080606020203" pitchFamily="18" charset="0"/>
              </a:rPr>
              <a:t>Saint John Paul II Pastoral Centre  -  continued</a:t>
            </a:r>
            <a:endParaRPr lang="en-US" altLang="en-US" sz="1600" i="1">
              <a:latin typeface="Bodoni MT Condensed" panose="02070606080606020203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CFDF3F-D790-449B-87CA-8C7C8CBD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1614488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D0A11CF-23B8-4FB0-B233-A0E7DC20E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2582863"/>
            <a:ext cx="1752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DD797B-4068-441E-9DFD-09224908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998941"/>
            <a:ext cx="990600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58A0F82-2469-4F9F-8B7F-51D9407B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1414299"/>
            <a:ext cx="2424113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C552BAE-CB91-47A1-94F1-6B96BAD5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128" y="3120627"/>
            <a:ext cx="114300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72586927-64AC-406A-AAF9-BBCF0942C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560" y="2233613"/>
            <a:ext cx="214884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8">
            <a:extLst>
              <a:ext uri="{FF2B5EF4-FFF2-40B4-BE49-F238E27FC236}">
                <a16:creationId xmlns:a16="http://schemas.microsoft.com/office/drawing/2014/main" id="{81292DAF-24EE-4422-8076-99D7C337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6477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>
            <a:extLst>
              <a:ext uri="{FF2B5EF4-FFF2-40B4-BE49-F238E27FC236}">
                <a16:creationId xmlns:a16="http://schemas.microsoft.com/office/drawing/2014/main" id="{475A2E09-1EE8-46C7-93D0-4FF1CEFB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1811338"/>
            <a:ext cx="10985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578811A-F814-4F83-8B5F-D0103F17A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576638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Arial" charset="0"/>
                <a:ea typeface="ＭＳ Ｐゴシック" pitchFamily="16" charset="-128"/>
              </a:rPr>
              <a:t>Parking Garage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3M EG Reflective with Translucent Vinyl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Height Restriction Bars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Code Signage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0ED0057-9ED0-43FF-837D-633C2F8C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046" y="3754110"/>
            <a:ext cx="1066800" cy="150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5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39AF1D-90CC-4E77-AE1D-268E4367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735013"/>
            <a:ext cx="11604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D089512B-E617-4AB0-A55B-47106447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2476500"/>
            <a:ext cx="17891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5D1BCF2-897D-42FE-AF17-04DCDCB41C8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2428" y="803704"/>
            <a:ext cx="1784838" cy="2209800"/>
          </a:xfrm>
          <a:effectLst>
            <a:softEdge rad="112500"/>
          </a:effec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63ACEE1-DEAA-4FAC-8697-F9CF13F7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13" y="3103563"/>
            <a:ext cx="1335087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3B1DAE5-BBBC-4F2A-AB7C-EFF50395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145608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Schools  </a:t>
            </a:r>
            <a:endParaRPr lang="en-US" altLang="en-US" sz="2000" b="1" kern="0" dirty="0">
              <a:latin typeface="Bodoni" pitchFamily="18" charset="0"/>
              <a:ea typeface="+mn-ea"/>
            </a:endParaRPr>
          </a:p>
        </p:txBody>
      </p:sp>
      <p:pic>
        <p:nvPicPr>
          <p:cNvPr id="3080" name="Picture 8" descr="http://www.wayfindersystems.ie/wp-content/uploads/abbeyfeale-community-school1.jpg">
            <a:extLst>
              <a:ext uri="{FF2B5EF4-FFF2-40B4-BE49-F238E27FC236}">
                <a16:creationId xmlns:a16="http://schemas.microsoft.com/office/drawing/2014/main" id="{3BAF7C1F-BE10-4F8D-82D1-29E92933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71" y="1958185"/>
            <a:ext cx="2517691" cy="189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4" descr="http://www.safetysign.com/images/catlog/product/large/W4937.png">
            <a:extLst>
              <a:ext uri="{FF2B5EF4-FFF2-40B4-BE49-F238E27FC236}">
                <a16:creationId xmlns:a16="http://schemas.microsoft.com/office/drawing/2014/main" id="{0CA845B6-EE6E-4B72-BE45-521BB139F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3378200"/>
            <a:ext cx="11191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composite_post">
            <a:extLst>
              <a:ext uri="{FF2B5EF4-FFF2-40B4-BE49-F238E27FC236}">
                <a16:creationId xmlns:a16="http://schemas.microsoft.com/office/drawing/2014/main" id="{0121A649-5047-4A0E-8454-08264303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5106988"/>
            <a:ext cx="1143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1C6CC657-9A1F-4754-BF0E-89CBA76B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168" y="5106262"/>
            <a:ext cx="1042951" cy="99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3897FCBC-C5CA-441D-9030-18750156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963988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Brand Recognition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Code Signage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LEED Awareness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Environmental Awareness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Floor &amp; Wall Graphics</a:t>
            </a:r>
          </a:p>
        </p:txBody>
      </p:sp>
      <p:pic>
        <p:nvPicPr>
          <p:cNvPr id="19467" name="Picture 2" descr="http://www.th.gov.bc.ca/key_initiatives/legislation/30kmhTab16_2001.gif">
            <a:extLst>
              <a:ext uri="{FF2B5EF4-FFF2-40B4-BE49-F238E27FC236}">
                <a16:creationId xmlns:a16="http://schemas.microsoft.com/office/drawing/2014/main" id="{73D01BD2-0920-4B39-9396-B16D5464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4875213"/>
            <a:ext cx="8826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1stnevadalicense.com/images/reading/ch4_school.jpg">
            <a:extLst>
              <a:ext uri="{FF2B5EF4-FFF2-40B4-BE49-F238E27FC236}">
                <a16:creationId xmlns:a16="http://schemas.microsoft.com/office/drawing/2014/main" id="{F17B933C-DB86-42B6-B2C7-7620FFEC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803275"/>
            <a:ext cx="1298575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CE9BA8-9551-4169-B975-C707101C8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803275"/>
            <a:ext cx="11191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E02B8-EEC7-4E69-8736-0A258A9CE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3039" y="2880552"/>
            <a:ext cx="2095791" cy="327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49D6F7B-8259-4A7B-8056-F7941797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7456">
            <a:off x="2491688" y="724532"/>
            <a:ext cx="1617007" cy="172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170A831-67A0-42FA-AB0A-8AE6F9E3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8760">
            <a:off x="6931308" y="1788680"/>
            <a:ext cx="1269479" cy="101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C7F469C-CA23-4BA0-8383-A2EC9B200FD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6089" y="4700091"/>
            <a:ext cx="2968771" cy="1665408"/>
          </a:xfrm>
          <a:effectLst>
            <a:softEdge rad="112500"/>
          </a:effectLst>
        </p:spPr>
      </p:pic>
      <p:pic>
        <p:nvPicPr>
          <p:cNvPr id="6152" name="Picture 8" descr="Laser engraved brushed copper plastic wayfinder/directional sign">
            <a:extLst>
              <a:ext uri="{FF2B5EF4-FFF2-40B4-BE49-F238E27FC236}">
                <a16:creationId xmlns:a16="http://schemas.microsoft.com/office/drawing/2014/main" id="{76084EDE-DC80-4878-9B7F-DD188EDD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961" y="3176941"/>
            <a:ext cx="2435078" cy="152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Back engraved acrylic wayfinder/directional sign">
            <a:extLst>
              <a:ext uri="{FF2B5EF4-FFF2-40B4-BE49-F238E27FC236}">
                <a16:creationId xmlns:a16="http://schemas.microsoft.com/office/drawing/2014/main" id="{987CE1EC-B2F2-4983-A32E-06C4C878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058" y="3723235"/>
            <a:ext cx="1186445" cy="86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Raised tactile acrylic washroom symbols wayfinder/directional sign">
            <a:extLst>
              <a:ext uri="{FF2B5EF4-FFF2-40B4-BE49-F238E27FC236}">
                <a16:creationId xmlns:a16="http://schemas.microsoft.com/office/drawing/2014/main" id="{8EADE2E7-1D42-412C-8D97-F14EF4DA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31" y="562999"/>
            <a:ext cx="1676400" cy="91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899C0B6-4316-4281-BF78-0B274753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41222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Design/Build </a:t>
            </a:r>
          </a:p>
        </p:txBody>
      </p:sp>
      <p:pic>
        <p:nvPicPr>
          <p:cNvPr id="6158" name="Picture 14" descr="http://www.tylorproducts.com/Binary_3.jpg">
            <a:extLst>
              <a:ext uri="{FF2B5EF4-FFF2-40B4-BE49-F238E27FC236}">
                <a16:creationId xmlns:a16="http://schemas.microsoft.com/office/drawing/2014/main" id="{05B09E4F-217D-4C56-B249-C0FAD12D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293" y="1497415"/>
            <a:ext cx="1726536" cy="16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C3A52390-C34D-4AC8-B33F-3ABB909D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211513"/>
            <a:ext cx="28162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Brand Recognition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Code Signage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LEED Awareness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Environmental Awareness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Floor &amp; Wall Graphics</a:t>
            </a:r>
          </a:p>
        </p:txBody>
      </p:sp>
      <p:pic>
        <p:nvPicPr>
          <p:cNvPr id="20492" name="Picture 2" descr="https://www.executivegfx.com/store/images/VistaWeb/hex7.jpg">
            <a:extLst>
              <a:ext uri="{FF2B5EF4-FFF2-40B4-BE49-F238E27FC236}">
                <a16:creationId xmlns:a16="http://schemas.microsoft.com/office/drawing/2014/main" id="{6B73EBAE-0112-450F-B0F4-E80A2DD6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300" y="557213"/>
            <a:ext cx="8921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6" descr="https://www.executivegfx.com/store/images/VistaWeb/hex9.jpg">
            <a:extLst>
              <a:ext uri="{FF2B5EF4-FFF2-40B4-BE49-F238E27FC236}">
                <a16:creationId xmlns:a16="http://schemas.microsoft.com/office/drawing/2014/main" id="{DCA97283-CB0F-418B-9423-7C472CB6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9120">
            <a:off x="6810375" y="52228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50072B-B246-4CA3-AA78-BD91B9C2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817563"/>
            <a:ext cx="10382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4f/8e/b4/4f8eb4cea810e1ceec9567484c444025.jpg">
            <a:extLst>
              <a:ext uri="{FF2B5EF4-FFF2-40B4-BE49-F238E27FC236}">
                <a16:creationId xmlns:a16="http://schemas.microsoft.com/office/drawing/2014/main" id="{95CE850E-71FA-4543-94D4-18828D617C0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75" y="441325"/>
            <a:ext cx="2547938" cy="3832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:: Wayfinding Westerdals | Love the combination of the coldness of an industrial building with the warmth of big bright color schemes. ::">
            <a:extLst>
              <a:ext uri="{FF2B5EF4-FFF2-40B4-BE49-F238E27FC236}">
                <a16:creationId xmlns:a16="http://schemas.microsoft.com/office/drawing/2014/main" id="{F9E1A2FA-8C06-431B-A8D5-374DE6039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813" y="3251200"/>
            <a:ext cx="1858962" cy="296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e by riddle, via Flickr [ excellent signage / señaletica genial ] http://www.trazosproduccion.com: ">
            <a:extLst>
              <a:ext uri="{FF2B5EF4-FFF2-40B4-BE49-F238E27FC236}">
                <a16:creationId xmlns:a16="http://schemas.microsoft.com/office/drawing/2014/main" id="{EB0F517E-646B-442A-AEB6-3A3C293B4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5604" y="261938"/>
            <a:ext cx="1361299" cy="302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or Level Sign. Surface Milled Plywood with laser-cut acrylic inset text.: ">
            <a:extLst>
              <a:ext uri="{FF2B5EF4-FFF2-40B4-BE49-F238E27FC236}">
                <a16:creationId xmlns:a16="http://schemas.microsoft.com/office/drawing/2014/main" id="{88FD546E-FD90-4A4C-BB3E-0F37B1CA2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37259">
            <a:off x="2391145" y="1362848"/>
            <a:ext cx="1774155" cy="1057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5603A7C-543D-4C1C-92F7-F86FB749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5863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The “LOOK”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7360F42-9310-4A07-89DC-683C33610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433763"/>
            <a:ext cx="60086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What is wanted?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What is needed?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What is required?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“Look” with the eyes of a first-time visitor brings welcomed clarity and valued comfort.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Clear Directives = Appreciated Clarity = Effective Wayfinding = Happy Visitors.</a:t>
            </a:r>
          </a:p>
        </p:txBody>
      </p:sp>
      <p:pic>
        <p:nvPicPr>
          <p:cNvPr id="21512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49E5EC-DAE4-463A-B136-6B0DD7D1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798513"/>
            <a:ext cx="11049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704763-993B-405A-B4BF-F2FC51E2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175" y="1874481"/>
            <a:ext cx="2536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Hoarding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23526-F686-40D7-89B8-4E14FE121B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2914349"/>
            <a:ext cx="2374900" cy="119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09648-9437-4C8B-9C57-BB955860A1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86214"/>
            <a:ext cx="3705225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43600E-29D5-4E4A-A63C-BADC0C20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762000"/>
            <a:ext cx="11811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0A447-89C2-4390-8036-CEEF690815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63" y="4746477"/>
            <a:ext cx="8048627" cy="125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58426-ED16-42B4-A5BA-D6B85E14FB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109" y="3050944"/>
            <a:ext cx="3059793" cy="126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8D8B350-0439-4DBE-A2F9-D032C7AE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685800"/>
            <a:ext cx="1295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67B9-3469-4530-8A43-7D947833235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286000" y="1099649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  ISM - In Store Marketing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F346D-3451-4BB0-AF6F-7E047A68A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7409">
            <a:off x="6614695" y="2708138"/>
            <a:ext cx="2038650" cy="13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DC280-F2CE-43EC-8AF9-C03D7198B8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250" y="3758978"/>
            <a:ext cx="3348365" cy="222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olorful fast food  background. Vector Illustration">
            <a:extLst>
              <a:ext uri="{FF2B5EF4-FFF2-40B4-BE49-F238E27FC236}">
                <a16:creationId xmlns:a16="http://schemas.microsoft.com/office/drawing/2014/main" id="{83B45C47-5155-41A9-B1AD-F697A23D9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9113">
            <a:off x="3211066" y="4268078"/>
            <a:ext cx="2695994" cy="136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astfood">
            <a:extLst>
              <a:ext uri="{FF2B5EF4-FFF2-40B4-BE49-F238E27FC236}">
                <a16:creationId xmlns:a16="http://schemas.microsoft.com/office/drawing/2014/main" id="{C92F8A51-2AA7-4075-95C8-EDCBF798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279" y="2211649"/>
            <a:ext cx="1456427" cy="1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iscount voucher breakfast template design. Set of fried egg, bacon,  sausage.">
            <a:extLst>
              <a:ext uri="{FF2B5EF4-FFF2-40B4-BE49-F238E27FC236}">
                <a16:creationId xmlns:a16="http://schemas.microsoft.com/office/drawing/2014/main" id="{CD0CFBE0-58D0-42A3-B00C-307918853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889" y="1865163"/>
            <a:ext cx="1648139" cy="69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taurant Gift voucher flyer template with delicious taste pepperoni cheese pizza and space for your text.">
            <a:extLst>
              <a:ext uri="{FF2B5EF4-FFF2-40B4-BE49-F238E27FC236}">
                <a16:creationId xmlns:a16="http://schemas.microsoft.com/office/drawing/2014/main" id="{D5AA4C3C-1E26-4DC9-8F26-0E28725C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9752">
            <a:off x="5127900" y="1917595"/>
            <a:ext cx="1168795" cy="219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63D17F-918D-4CC2-94A5-9CD4ACC55295}"/>
              </a:ext>
            </a:extLst>
          </p:cNvPr>
          <p:cNvSpPr txBox="1"/>
          <p:nvPr/>
        </p:nvSpPr>
        <p:spPr>
          <a:xfrm>
            <a:off x="256572" y="2748809"/>
            <a:ext cx="3286213" cy="408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/>
              <a:t>Menu Boards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/>
              <a:t>Coupons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/>
              <a:t>Promo Posters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Seasonal Campaigns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Tent Cards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Flyers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Glass Adhesives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Shelf Talkers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sz="2000" kern="0" dirty="0"/>
              <a:t>Custom Components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endParaRPr lang="en-CA" dirty="0"/>
          </a:p>
        </p:txBody>
      </p:sp>
    </p:spTree>
  </p:cSld>
  <p:clrMapOvr>
    <a:masterClrMapping/>
  </p:clrMapOvr>
  <p:transition spd="slow" advTm="1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3CE8C871-4A95-444B-B8EB-A5FFCE3D2E52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2524125" y="1492250"/>
            <a:ext cx="7772400" cy="6492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 sz="3600" dirty="0"/>
              <a:t>Cemetery - Wayfinding</a:t>
            </a:r>
          </a:p>
        </p:txBody>
      </p:sp>
      <p:pic>
        <p:nvPicPr>
          <p:cNvPr id="26627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488B6A8-748F-4C60-B906-44621669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74688"/>
            <a:ext cx="12954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>
            <a:extLst>
              <a:ext uri="{FF2B5EF4-FFF2-40B4-BE49-F238E27FC236}">
                <a16:creationId xmlns:a16="http://schemas.microsoft.com/office/drawing/2014/main" id="{3FB8F912-D190-4226-B299-27F983EC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73"/>
          <a:stretch>
            <a:fillRect/>
          </a:stretch>
        </p:blipFill>
        <p:spPr bwMode="auto">
          <a:xfrm>
            <a:off x="407988" y="2732088"/>
            <a:ext cx="417353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>
            <a:extLst>
              <a:ext uri="{FF2B5EF4-FFF2-40B4-BE49-F238E27FC236}">
                <a16:creationId xmlns:a16="http://schemas.microsoft.com/office/drawing/2014/main" id="{0F043155-48A6-4C45-8B52-53FA3541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7" b="5035"/>
          <a:stretch>
            <a:fillRect/>
          </a:stretch>
        </p:blipFill>
        <p:spPr bwMode="auto">
          <a:xfrm>
            <a:off x="4410930" y="2702381"/>
            <a:ext cx="3998790" cy="304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619038-6D0C-4683-8716-7AE9029BA05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019573" y="1552877"/>
            <a:ext cx="7714456" cy="5207798"/>
          </a:xfrm>
        </p:spPr>
        <p:txBody>
          <a:bodyPr/>
          <a:lstStyle/>
          <a:p>
            <a:pPr marL="0" indent="0">
              <a:buNone/>
            </a:pPr>
            <a:r>
              <a:rPr lang="en-CA" sz="1800" b="1" dirty="0"/>
              <a:t>                  </a:t>
            </a:r>
            <a:r>
              <a:rPr lang="en-CA" sz="1800" b="1" dirty="0">
                <a:solidFill>
                  <a:srgbClr val="800000"/>
                </a:solidFill>
              </a:rPr>
              <a:t>Have you ever been LOST?   </a:t>
            </a:r>
            <a:r>
              <a:rPr lang="en-CA" sz="1800" dirty="0"/>
              <a:t>Not a nice feeling.  No one likes to be lost.  Yet, it happens </a:t>
            </a:r>
            <a:r>
              <a:rPr lang="en-CA" sz="1800" u="sng" dirty="0"/>
              <a:t>frequently</a:t>
            </a:r>
            <a:r>
              <a:rPr lang="en-CA" sz="1800" dirty="0"/>
              <a:t>.  Therein lies </a:t>
            </a:r>
            <a:r>
              <a:rPr lang="en-CA" sz="1800" b="1" dirty="0">
                <a:solidFill>
                  <a:srgbClr val="800000"/>
                </a:solidFill>
              </a:rPr>
              <a:t>the power of directional signage</a:t>
            </a:r>
            <a:r>
              <a:rPr lang="en-CA" sz="1800" dirty="0"/>
              <a:t> – best known today as </a:t>
            </a:r>
            <a:r>
              <a:rPr lang="en-CA" sz="1800" b="1" dirty="0"/>
              <a:t>WAYFINDING. </a:t>
            </a:r>
            <a:endParaRPr lang="en-CA" sz="1000" b="1" dirty="0"/>
          </a:p>
          <a:p>
            <a:pPr marL="0" indent="0">
              <a:buNone/>
            </a:pPr>
            <a:r>
              <a:rPr lang="en-CA" sz="1800" dirty="0"/>
              <a:t>Whether you require  assistance  in a stadium, school, store, airport,  park, parking lot or cemetery -  there are </a:t>
            </a:r>
            <a:r>
              <a:rPr lang="en-CA" sz="1800" b="1" dirty="0"/>
              <a:t>5 core wayfinding principles   </a:t>
            </a:r>
            <a:r>
              <a:rPr lang="en-CA" sz="1800" dirty="0"/>
              <a:t>to considered in order to assist  your visitors to navigate with ease;</a:t>
            </a:r>
          </a:p>
          <a:p>
            <a:pPr marL="0" indent="0">
              <a:buNone/>
            </a:pPr>
            <a:endParaRPr lang="en-CA" sz="1000" b="1" dirty="0"/>
          </a:p>
          <a:p>
            <a:pPr marL="0" indent="0">
              <a:buNone/>
            </a:pPr>
            <a:r>
              <a:rPr lang="en-CA" sz="1800" dirty="0"/>
              <a:t>1. CREATE A UNIQUE PERCEPTUAL IDENTITY AT EACH LOCATION</a:t>
            </a:r>
          </a:p>
          <a:p>
            <a:pPr marL="0" indent="0">
              <a:buNone/>
            </a:pPr>
            <a:r>
              <a:rPr lang="en-CA" sz="1800" dirty="0"/>
              <a:t>2. USE LANDMARKS TO PROVIDE ORIENTATION CLUES</a:t>
            </a:r>
          </a:p>
          <a:p>
            <a:pPr marL="0" indent="0">
              <a:buNone/>
            </a:pPr>
            <a:r>
              <a:rPr lang="en-CA" sz="1800" dirty="0"/>
              <a:t>3. CREATE WELL-STRUCTURED PATHS</a:t>
            </a:r>
          </a:p>
          <a:p>
            <a:pPr marL="0" indent="0">
              <a:buNone/>
            </a:pPr>
            <a:r>
              <a:rPr lang="en-CA" sz="1800" dirty="0"/>
              <a:t>4. CREATE REGIONS OF DIFFERING VISUAL CHARACTER</a:t>
            </a:r>
          </a:p>
          <a:p>
            <a:pPr marL="0" indent="0">
              <a:buNone/>
            </a:pPr>
            <a:r>
              <a:rPr lang="en-CA" sz="1800" dirty="0"/>
              <a:t>5. DON’T GIVE THE USER TOO MANY NAVIGATIONAL CHOICES</a:t>
            </a:r>
          </a:p>
          <a:p>
            <a:pPr marL="0" indent="0">
              <a:buNone/>
            </a:pPr>
            <a:endParaRPr lang="en-CA" sz="1000" b="1" dirty="0"/>
          </a:p>
          <a:p>
            <a:pPr marL="0" indent="0">
              <a:buNone/>
            </a:pPr>
            <a:r>
              <a:rPr lang="en-CA" sz="1800" b="1" dirty="0"/>
              <a:t>IMAGINE – </a:t>
            </a:r>
            <a:r>
              <a:rPr lang="en-CA" sz="1800" dirty="0"/>
              <a:t> collaborating with our experts will afford you the opportunity to create a level of comfort for your valued patrons to keep them content and coming back …frequently.  </a:t>
            </a:r>
            <a:r>
              <a:rPr lang="en-CA" sz="1800" b="1" dirty="0"/>
              <a:t> YES - WE CAN HELP!  </a:t>
            </a: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b="1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836D914-311D-4665-A3EC-692530B6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0518"/>
            <a:ext cx="13350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3AD3F-2A8C-48EF-BEED-575A07C97ACC}"/>
              </a:ext>
            </a:extLst>
          </p:cNvPr>
          <p:cNvSpPr/>
          <p:nvPr/>
        </p:nvSpPr>
        <p:spPr>
          <a:xfrm>
            <a:off x="2432354" y="835826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3600" b="1" dirty="0"/>
              <a:t>WHY Wayfinding?</a:t>
            </a:r>
            <a:endParaRPr lang="en-CA" sz="3600" b="1" dirty="0"/>
          </a:p>
        </p:txBody>
      </p:sp>
      <p:pic>
        <p:nvPicPr>
          <p:cNvPr id="9" name="Picture 8" descr="A red stop sign sitting on the ground&#10;&#10;Description automatically generated">
            <a:extLst>
              <a:ext uri="{FF2B5EF4-FFF2-40B4-BE49-F238E27FC236}">
                <a16:creationId xmlns:a16="http://schemas.microsoft.com/office/drawing/2014/main" id="{E7E07929-A898-4569-A385-CBD21904C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70414">
            <a:off x="6705600" y="512842"/>
            <a:ext cx="937441" cy="9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9139"/>
      </p:ext>
    </p:extLst>
  </p:cSld>
  <p:clrMapOvr>
    <a:masterClrMapping/>
  </p:clrMapOvr>
  <p:transition spd="slow" advTm="1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3202AF-B588-45BC-9005-61DF38FEA8BB}"/>
              </a:ext>
            </a:extLst>
          </p:cNvPr>
          <p:cNvSpPr txBox="1"/>
          <p:nvPr/>
        </p:nvSpPr>
        <p:spPr>
          <a:xfrm>
            <a:off x="1852990" y="1981200"/>
            <a:ext cx="67056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Time is the most precious commodity within our fast-paced world today.  Please  know that your time, attention and kind consideration is greatly appreciated by all of us at </a:t>
            </a:r>
            <a:r>
              <a:rPr lang="en-CA" sz="1800" b="1" dirty="0">
                <a:latin typeface="Calibri" panose="020F0502020204030204" pitchFamily="34" charset="0"/>
                <a:ea typeface="ＭＳ Ｐゴシック" pitchFamily="16" charset="-128"/>
              </a:rPr>
              <a:t>Advantage r&amp;n</a:t>
            </a: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.   It is our greatest pleasure to share a glimpse of our ever-expanding offerings within our  </a:t>
            </a:r>
            <a:r>
              <a:rPr lang="en-CA" sz="1800" b="1" i="1" dirty="0">
                <a:latin typeface="Calibri" panose="020F0502020204030204" pitchFamily="34" charset="0"/>
                <a:ea typeface="ＭＳ Ｐゴシック" pitchFamily="16" charset="-128"/>
              </a:rPr>
              <a:t>Graphics,  Wayfinding,  ISM,   Large Format,  General Signage,  Traffic applications  </a:t>
            </a: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and more.   We look forward  to; </a:t>
            </a:r>
          </a:p>
          <a:p>
            <a:pPr>
              <a:defRPr/>
            </a:pPr>
            <a:endParaRPr lang="en-CA" sz="1000" dirty="0">
              <a:latin typeface="Calibri" panose="020F0502020204030204" pitchFamily="34" charset="0"/>
              <a:ea typeface="ＭＳ Ｐゴシック" pitchFamily="16" charset="-128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earning your business 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providing  you with excellent products 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CA" sz="1800" dirty="0">
                <a:latin typeface="Calibri" panose="020F0502020204030204" pitchFamily="34" charset="0"/>
                <a:ea typeface="ＭＳ Ｐゴシック" pitchFamily="16" charset="-128"/>
              </a:rPr>
              <a:t>surrounding and fully supporting them with exceptional     customer service and care in the months and years to come</a:t>
            </a:r>
            <a:r>
              <a:rPr lang="en-CA" sz="2000" dirty="0">
                <a:latin typeface="Calibri" panose="020F0502020204030204" pitchFamily="34" charset="0"/>
                <a:ea typeface="ＭＳ Ｐゴシック" pitchFamily="16" charset="-128"/>
              </a:rPr>
              <a:t>.  </a:t>
            </a:r>
            <a:endParaRPr lang="en-CA" sz="1000" dirty="0">
              <a:latin typeface="Calibri" panose="020F0502020204030204" pitchFamily="34" charset="0"/>
              <a:ea typeface="ＭＳ Ｐゴシック" pitchFamily="16" charset="-128"/>
            </a:endParaRPr>
          </a:p>
          <a:p>
            <a:pPr marL="457200" indent="-457200">
              <a:buFontTx/>
              <a:buAutoNum type="alphaLcPeriod"/>
              <a:defRPr/>
            </a:pPr>
            <a:endParaRPr lang="en-CA" sz="800" dirty="0">
              <a:latin typeface="Calibri" panose="020F0502020204030204" pitchFamily="34" charset="0"/>
              <a:ea typeface="ＭＳ Ｐゴシック" pitchFamily="16" charset="-128"/>
            </a:endParaRPr>
          </a:p>
          <a:p>
            <a:pPr>
              <a:defRPr/>
            </a:pPr>
            <a:r>
              <a:rPr lang="en-CA" dirty="0">
                <a:latin typeface="Calibri" panose="020F0502020204030204" pitchFamily="34" charset="0"/>
                <a:ea typeface="ＭＳ Ｐゴシック" pitchFamily="16" charset="-128"/>
              </a:rPr>
              <a:t>	          </a:t>
            </a:r>
            <a:r>
              <a:rPr lang="en-CA" sz="2000" dirty="0">
                <a:latin typeface="Calibri" panose="020F0502020204030204" pitchFamily="34" charset="0"/>
                <a:ea typeface="ＭＳ Ｐゴシック" pitchFamily="16" charset="-128"/>
              </a:rPr>
              <a:t>We do remain… </a:t>
            </a:r>
            <a:r>
              <a:rPr lang="en-CA" sz="2000" b="1" i="1" dirty="0">
                <a:latin typeface="Calibri" panose="020F0502020204030204" pitchFamily="34" charset="0"/>
                <a:ea typeface="ＭＳ Ｐゴシック" pitchFamily="16" charset="-128"/>
              </a:rPr>
              <a:t>at your service! </a:t>
            </a:r>
          </a:p>
          <a:p>
            <a:pPr>
              <a:defRPr/>
            </a:pPr>
            <a:endParaRPr lang="en-CA" sz="2000" b="1" i="1" dirty="0">
              <a:latin typeface="Calibri" panose="020F0502020204030204" pitchFamily="34" charset="0"/>
              <a:ea typeface="ＭＳ Ｐゴシック" pitchFamily="16" charset="-128"/>
            </a:endParaRPr>
          </a:p>
          <a:p>
            <a:pPr>
              <a:defRPr/>
            </a:pPr>
            <a:r>
              <a:rPr lang="en-CA" sz="2000" b="1" i="1" dirty="0">
                <a:latin typeface="Calibri" panose="020F0502020204030204" pitchFamily="34" charset="0"/>
                <a:ea typeface="ＭＳ Ｐゴシック" pitchFamily="16" charset="-128"/>
              </a:rPr>
              <a:t> Raymond@advantagern.ca  or Nannette@advantagern.ca </a:t>
            </a:r>
          </a:p>
          <a:p>
            <a:pPr>
              <a:defRPr/>
            </a:pPr>
            <a:r>
              <a:rPr lang="en-CA" sz="2000" b="1" i="1" dirty="0">
                <a:latin typeface="Calibri" panose="020F0502020204030204" pitchFamily="34" charset="0"/>
                <a:ea typeface="ＭＳ Ｐゴシック" pitchFamily="16" charset="-128"/>
              </a:rPr>
              <a:t>                                   </a:t>
            </a:r>
            <a:endParaRPr lang="en-CA" dirty="0">
              <a:latin typeface="Calibri" panose="020F0502020204030204" pitchFamily="34" charset="0"/>
              <a:ea typeface="ＭＳ Ｐゴシック" pitchFamily="16" charset="-128"/>
            </a:endParaRPr>
          </a:p>
        </p:txBody>
      </p:sp>
      <p:sp>
        <p:nvSpPr>
          <p:cNvPr id="27651" name="Content Placeholder 7">
            <a:extLst>
              <a:ext uri="{FF2B5EF4-FFF2-40B4-BE49-F238E27FC236}">
                <a16:creationId xmlns:a16="http://schemas.microsoft.com/office/drawing/2014/main" id="{FF8E35AA-81B7-44C5-BFEB-59CE747D37DB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2100943" y="598714"/>
            <a:ext cx="6466114" cy="455022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                               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>
                <a:latin typeface="Segoe Script" panose="020B0504020000000003" pitchFamily="34" charset="0"/>
              </a:rPr>
              <a:t>  Many Thanks… </a:t>
            </a:r>
          </a:p>
        </p:txBody>
      </p:sp>
      <p:pic>
        <p:nvPicPr>
          <p:cNvPr id="2765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EEB46BE-7CAC-45B0-A79F-DD2DDA38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1571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393F6A3-13BD-4A2F-B4B1-BA552EA77D3A}"/>
              </a:ext>
            </a:extLst>
          </p:cNvPr>
          <p:cNvSpPr txBox="1">
            <a:spLocks noChangeArrowheads="1"/>
          </p:cNvSpPr>
          <p:nvPr/>
        </p:nvSpPr>
        <p:spPr>
          <a:xfrm>
            <a:off x="789528" y="2990347"/>
            <a:ext cx="4017600" cy="3341131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b="1" kern="0" dirty="0">
                <a:latin typeface="+mn-lt"/>
                <a:ea typeface="+mn-ea"/>
              </a:rPr>
              <a:t>DÉCOR PACKAGES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Custom, Powder Coated  Metal “curved” frames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3D Lettering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Aisle Markers            (suspended)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Bulkhead Lettering 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Large Format Wall Graphics</a:t>
            </a:r>
            <a:endParaRPr lang="en-US" altLang="en-US" kern="0" dirty="0">
              <a:latin typeface="+mn-lt"/>
              <a:ea typeface="+mn-ea"/>
            </a:endParaRP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F3C5205B-BE50-41A3-8DAE-2E2A96EB3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774" y="1095375"/>
            <a:ext cx="502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Bodoni"/>
              </a:rPr>
              <a:t>Multi-faceted Projects</a:t>
            </a:r>
            <a:br>
              <a:rPr lang="en-US" altLang="en-US" sz="2400" dirty="0">
                <a:latin typeface="Rockwell" panose="02060603020205020403" pitchFamily="18" charset="0"/>
              </a:rPr>
            </a:b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1269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BD3361-D63B-43E6-ABE6-D3D0CD6A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1295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 descr="blob:https://www.icloud.com/70000a53-bcc8-4f37-bebf-295a3a8c9fbb">
            <a:extLst>
              <a:ext uri="{FF2B5EF4-FFF2-40B4-BE49-F238E27FC236}">
                <a16:creationId xmlns:a16="http://schemas.microsoft.com/office/drawing/2014/main" id="{843EFFFD-0CBC-4F39-9892-6C5B1E001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463B5-BE0D-4AC2-BBDD-2FD0E14D69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520" y="1962678"/>
            <a:ext cx="3183959" cy="262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9E6C39-4896-49F2-A04B-CD0B3F3DF5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838" y="3934067"/>
            <a:ext cx="2889767" cy="206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C9F88A-2C89-419D-9017-4A1E4EA92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7"/>
          <a:stretch/>
        </p:blipFill>
        <p:spPr>
          <a:xfrm rot="21017240">
            <a:off x="4444277" y="3787150"/>
            <a:ext cx="3388604" cy="58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B3D78DDB-F861-47D0-8F46-95DEFE48033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276600"/>
            <a:ext cx="5182142" cy="2667000"/>
          </a:xfrm>
          <a:effectLst>
            <a:softEdge rad="112500"/>
          </a:effectLst>
        </p:spPr>
      </p:pic>
      <p:pic>
        <p:nvPicPr>
          <p:cNvPr id="7171" name="Picture 5">
            <a:extLst>
              <a:ext uri="{FF2B5EF4-FFF2-40B4-BE49-F238E27FC236}">
                <a16:creationId xmlns:a16="http://schemas.microsoft.com/office/drawing/2014/main" id="{1DC78B91-789B-4A3E-BA40-0685D82F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984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4510E158-FB01-4106-AF92-489D62F4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3514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DE14AB3E-5AD9-4A26-B9B9-DDB5C95C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2860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B7888D00-372C-463A-BC34-D751F983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1758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8BA7A9-49BB-41C9-9975-CAF4BDAB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623888"/>
            <a:ext cx="1406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6357842-1154-46E5-B36E-708AF5E6B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7200" y="4367212"/>
            <a:ext cx="5562600" cy="1415143"/>
          </a:xfrm>
        </p:spPr>
        <p:txBody>
          <a:bodyPr/>
          <a:lstStyle/>
          <a:p>
            <a:pPr algn="l" eaLnBrk="1" hangingPunct="1"/>
            <a:r>
              <a:rPr lang="en-US" altLang="en-US" sz="3200" i="0" dirty="0">
                <a:solidFill>
                  <a:srgbClr val="207184"/>
                </a:solidFill>
              </a:rPr>
              <a:t>25 Story High Rise</a:t>
            </a:r>
            <a:br>
              <a:rPr lang="en-US" altLang="en-US" sz="3200" i="0" dirty="0">
                <a:solidFill>
                  <a:schemeClr val="tx1"/>
                </a:solidFill>
              </a:rPr>
            </a:br>
            <a:r>
              <a:rPr lang="en-US" altLang="en-US" sz="2800" i="0" dirty="0">
                <a:solidFill>
                  <a:schemeClr val="tx1"/>
                </a:solidFill>
              </a:rPr>
              <a:t>Vancouver, BC</a:t>
            </a:r>
            <a:endParaRPr lang="en-US" altLang="en-US" sz="2800" i="0" dirty="0"/>
          </a:p>
        </p:txBody>
      </p:sp>
      <p:pic>
        <p:nvPicPr>
          <p:cNvPr id="4101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DDD36B2-80A9-44AD-837D-78217F95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6525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E90147-2D0D-4E3D-91DA-01C1A3E999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230923"/>
            <a:ext cx="4212323" cy="314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E4630-6A1F-4CD6-974A-3C45892EA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50" y="3124200"/>
            <a:ext cx="3024242" cy="1042988"/>
          </a:xfrm>
        </p:spPr>
        <p:txBody>
          <a:bodyPr/>
          <a:lstStyle/>
          <a:p>
            <a:r>
              <a:rPr lang="en-CA" sz="2000" dirty="0"/>
              <a:t>25 Story Building </a:t>
            </a:r>
          </a:p>
          <a:p>
            <a:r>
              <a:rPr lang="en-CA" sz="2000" dirty="0"/>
              <a:t>Multiple custom components</a:t>
            </a:r>
          </a:p>
          <a:p>
            <a:r>
              <a:rPr lang="en-CA" sz="2000" dirty="0"/>
              <a:t>Glass graphics</a:t>
            </a:r>
          </a:p>
          <a:p>
            <a:r>
              <a:rPr lang="en-CA" sz="2000" dirty="0"/>
              <a:t>3D effects</a:t>
            </a:r>
          </a:p>
          <a:p>
            <a:r>
              <a:rPr lang="en-CA" sz="2000" dirty="0"/>
              <a:t>Custom build items</a:t>
            </a:r>
          </a:p>
          <a:p>
            <a:r>
              <a:rPr lang="en-CA" sz="2000" dirty="0"/>
              <a:t>Code requirements</a:t>
            </a:r>
          </a:p>
          <a:p>
            <a:endParaRPr lang="en-CA" sz="2000" dirty="0"/>
          </a:p>
        </p:txBody>
      </p:sp>
    </p:spTree>
  </p:cSld>
  <p:clrMapOvr>
    <a:masterClrMapping/>
  </p:clrMapOvr>
  <p:transition spd="slow" advTm="1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B8D8D7B6-4907-4F88-B583-F35BF999F1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60462" y="3200400"/>
            <a:ext cx="4038600" cy="64452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3D Lettering</a:t>
            </a:r>
          </a:p>
          <a:p>
            <a:pPr eaLnBrk="1" hangingPunct="1"/>
            <a:r>
              <a:rPr lang="en-US" altLang="en-US" sz="2000" dirty="0"/>
              <a:t>Custom Printed Graphics</a:t>
            </a:r>
          </a:p>
          <a:p>
            <a:pPr eaLnBrk="1" hangingPunct="1"/>
            <a:r>
              <a:rPr lang="en-US" altLang="en-US" sz="2000" dirty="0"/>
              <a:t>Raised, Wrapped &amp; Printed Panels</a:t>
            </a:r>
          </a:p>
          <a:p>
            <a:pPr eaLnBrk="1" hangingPunct="1"/>
            <a:r>
              <a:rPr lang="en-US" altLang="en-US" sz="2000" dirty="0"/>
              <a:t>Custom Designed  Wall Graphics</a:t>
            </a:r>
          </a:p>
          <a:p>
            <a:pPr eaLnBrk="1" hangingPunct="1"/>
            <a:r>
              <a:rPr lang="en-US" altLang="en-US" sz="2000" dirty="0"/>
              <a:t>Printed </a:t>
            </a:r>
            <a:r>
              <a:rPr lang="en-US" altLang="en-US" sz="2000" dirty="0" err="1"/>
              <a:t>Echmark</a:t>
            </a:r>
            <a:r>
              <a:rPr lang="en-US" altLang="en-US" sz="2000" dirty="0"/>
              <a:t> (</a:t>
            </a:r>
            <a:r>
              <a:rPr lang="en-US" altLang="en-US" sz="2000" i="1" dirty="0"/>
              <a:t>frost</a:t>
            </a:r>
            <a:r>
              <a:rPr lang="en-US" altLang="en-US" sz="2000" dirty="0"/>
              <a:t>)    Glass Graphics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F68FA6-924D-44D6-AA3C-254DF3BDE5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062" y="3012597"/>
            <a:ext cx="2971800" cy="2971800"/>
          </a:xfrm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73D91-3F57-4808-9C55-2155A4975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531" y="806157"/>
            <a:ext cx="3100423" cy="21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7">
            <a:extLst>
              <a:ext uri="{FF2B5EF4-FFF2-40B4-BE49-F238E27FC236}">
                <a16:creationId xmlns:a16="http://schemas.microsoft.com/office/drawing/2014/main" id="{C9C91BD5-2D63-4838-8C3F-EFB9D664E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262" y="1452563"/>
            <a:ext cx="3810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207184"/>
                </a:solidFill>
              </a:rPr>
              <a:t>25 Story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207184"/>
                </a:solidFill>
              </a:rPr>
              <a:t>High Rise</a:t>
            </a:r>
            <a:br>
              <a:rPr lang="en-US" altLang="en-US" sz="3600" b="1" dirty="0">
                <a:solidFill>
                  <a:srgbClr val="207184"/>
                </a:solidFill>
                <a:latin typeface="Arial" panose="020B0604020202020204" pitchFamily="34" charset="0"/>
              </a:rPr>
            </a:br>
            <a:r>
              <a:rPr lang="en-US" altLang="en-US" sz="2800" dirty="0">
                <a:cs typeface="Arial Bold" panose="020B0704020202020204" pitchFamily="34" charset="0"/>
              </a:rPr>
              <a:t>Vancouver, BC</a:t>
            </a:r>
          </a:p>
        </p:txBody>
      </p:sp>
      <p:pic>
        <p:nvPicPr>
          <p:cNvPr id="6150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403DA48-5177-46BD-9A7B-1C3579700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3350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rr221580\Desktop\TURNER\IMG_20150701_194602.jpg">
            <a:extLst>
              <a:ext uri="{FF2B5EF4-FFF2-40B4-BE49-F238E27FC236}">
                <a16:creationId xmlns:a16="http://schemas.microsoft.com/office/drawing/2014/main" id="{FF132349-24CD-4E11-A792-E44B59BB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168" y="2044954"/>
            <a:ext cx="1991382" cy="199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router_effect">
            <a:extLst>
              <a:ext uri="{FF2B5EF4-FFF2-40B4-BE49-F238E27FC236}">
                <a16:creationId xmlns:a16="http://schemas.microsoft.com/office/drawing/2014/main" id="{B13F27A8-94B7-460C-B081-915DC6637EC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115" y="1095791"/>
            <a:ext cx="1967956" cy="2940545"/>
          </a:xfrm>
          <a:effectLst>
            <a:softEdge rad="112500"/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6F820CF-D1BB-490D-AD3F-5497B7696E77}"/>
              </a:ext>
            </a:extLst>
          </p:cNvPr>
          <p:cNvSpPr txBox="1">
            <a:spLocks noChangeArrowheads="1"/>
          </p:cNvSpPr>
          <p:nvPr/>
        </p:nvSpPr>
        <p:spPr>
          <a:xfrm>
            <a:off x="1000125" y="2865444"/>
            <a:ext cx="3171825" cy="41148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Custom Wood Signs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Raised Wooden Symbols &amp; Letters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3D Lettering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r>
              <a:rPr lang="en-US" altLang="en-US" sz="2000" kern="0" dirty="0">
                <a:latin typeface="+mn-lt"/>
                <a:ea typeface="+mn-ea"/>
              </a:rPr>
              <a:t>Every application;  wall mount, custom framing system, suspended, etc.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16" charset="2"/>
              <a:buChar char=""/>
              <a:defRPr/>
            </a:pPr>
            <a:endParaRPr lang="en-US" altLang="en-US" kern="0" dirty="0">
              <a:latin typeface="+mn-lt"/>
              <a:ea typeface="+mn-ea"/>
            </a:endParaRPr>
          </a:p>
        </p:txBody>
      </p:sp>
      <p:pic>
        <p:nvPicPr>
          <p:cNvPr id="7175" name="Picture 7" descr="http://www.tylorproducts.com/CustomerService2_1.JPG">
            <a:extLst>
              <a:ext uri="{FF2B5EF4-FFF2-40B4-BE49-F238E27FC236}">
                <a16:creationId xmlns:a16="http://schemas.microsoft.com/office/drawing/2014/main" id="{39943901-A7BF-458A-BD99-A232BAFE5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599" y="4151228"/>
            <a:ext cx="4325471" cy="175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Rectangle 9">
            <a:extLst>
              <a:ext uri="{FF2B5EF4-FFF2-40B4-BE49-F238E27FC236}">
                <a16:creationId xmlns:a16="http://schemas.microsoft.com/office/drawing/2014/main" id="{4574A0A0-3713-4F71-844D-72799A2EB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28745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Bodoni"/>
              </a:rPr>
              <a:t>The Warmth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latin typeface="Bodoni"/>
              </a:rPr>
              <a:t>of Wood</a:t>
            </a:r>
            <a:br>
              <a:rPr lang="en-US" altLang="en-US" sz="2400" dirty="0">
                <a:latin typeface="Rockwell" panose="02060603020205020403" pitchFamily="18" charset="0"/>
              </a:rPr>
            </a:br>
            <a:endParaRPr lang="en-US" altLang="en-US" sz="2400" dirty="0">
              <a:latin typeface="Arial" panose="020B0604020202020204" pitchFamily="34" charset="0"/>
            </a:endParaRPr>
          </a:p>
        </p:txBody>
      </p:sp>
      <p:pic>
        <p:nvPicPr>
          <p:cNvPr id="1024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D06146-DBB0-43AD-AA9F-20A69F30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585788"/>
            <a:ext cx="13906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7">
            <a:extLst>
              <a:ext uri="{FF2B5EF4-FFF2-40B4-BE49-F238E27FC236}">
                <a16:creationId xmlns:a16="http://schemas.microsoft.com/office/drawing/2014/main" id="{26AF887B-3A0B-4C4F-B399-1A631EBAC4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48160" y="2936450"/>
            <a:ext cx="3810000" cy="4267200"/>
          </a:xfrm>
        </p:spPr>
        <p:txBody>
          <a:bodyPr/>
          <a:lstStyle/>
          <a:p>
            <a:pPr eaLnBrk="1" hangingPunct="1"/>
            <a:r>
              <a:rPr lang="en-US" sz="2000" dirty="0"/>
              <a:t>Custom Cut, </a:t>
            </a:r>
            <a:r>
              <a:rPr lang="en-US" sz="2000" b="1" dirty="0"/>
              <a:t>Warm-Ivory    Halo Lit </a:t>
            </a:r>
            <a:r>
              <a:rPr lang="en-US" sz="2000" dirty="0"/>
              <a:t>Letters</a:t>
            </a:r>
          </a:p>
          <a:p>
            <a:pPr eaLnBrk="1" hangingPunct="1"/>
            <a:r>
              <a:rPr lang="en-US" sz="2000" dirty="0"/>
              <a:t>Rare “look” with warmer undertones than traditional WHITE.</a:t>
            </a:r>
          </a:p>
          <a:p>
            <a:pPr eaLnBrk="1" hangingPunct="1"/>
            <a:r>
              <a:rPr lang="en-US" sz="2000" dirty="0"/>
              <a:t>High End options are readily available.</a:t>
            </a:r>
          </a:p>
          <a:p>
            <a:pPr eaLnBrk="1" hangingPunct="1"/>
            <a:r>
              <a:rPr lang="en-US" sz="2000" dirty="0"/>
              <a:t>Full scope included 3D Lettering &amp; Installation</a:t>
            </a:r>
          </a:p>
          <a:p>
            <a:pPr>
              <a:buFont typeface="Wingdings" pitchFamily="16" charset="2"/>
              <a:buNone/>
              <a:defRPr/>
            </a:pPr>
            <a:endParaRPr lang="en-US" sz="2400" dirty="0"/>
          </a:p>
        </p:txBody>
      </p:sp>
      <p:sp>
        <p:nvSpPr>
          <p:cNvPr id="12291" name="Title 8">
            <a:extLst>
              <a:ext uri="{FF2B5EF4-FFF2-40B4-BE49-F238E27FC236}">
                <a16:creationId xmlns:a16="http://schemas.microsoft.com/office/drawing/2014/main" id="{9E2463A3-6FA1-48FF-B358-362F32D7F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468438"/>
            <a:ext cx="7772400" cy="2492990"/>
          </a:xfrm>
        </p:spPr>
        <p:txBody>
          <a:bodyPr>
            <a:spAutoFit/>
          </a:bodyPr>
          <a:lstStyle/>
          <a:p>
            <a:pPr algn="l"/>
            <a:r>
              <a:rPr lang="en-US" altLang="en-US" sz="3600" b="1" i="0" dirty="0">
                <a:latin typeface="Bodoni"/>
              </a:rPr>
              <a:t>Specialty Signage</a:t>
            </a:r>
            <a:br>
              <a:rPr lang="en-US" altLang="en-US" sz="3600" b="1" i="0" dirty="0">
                <a:latin typeface="Bodoni"/>
              </a:rPr>
            </a:br>
            <a:r>
              <a:rPr lang="en-US" altLang="en-US" sz="3200" b="1" dirty="0">
                <a:latin typeface="Bodoni"/>
              </a:rPr>
              <a:t>Lighting it up. </a:t>
            </a:r>
            <a:br>
              <a:rPr lang="en-US" altLang="en-US" i="0" dirty="0">
                <a:latin typeface="Rockwell" panose="02060603020205020403" pitchFamily="18" charset="0"/>
              </a:rPr>
            </a:br>
            <a:r>
              <a:rPr lang="en-US" altLang="en-US" i="0" dirty="0">
                <a:latin typeface="Rockwell" panose="02060603020205020403" pitchFamily="18" charset="0"/>
              </a:rPr>
              <a:t> </a:t>
            </a:r>
            <a:br>
              <a:rPr lang="en-US" altLang="en-US" i="0" dirty="0">
                <a:latin typeface="Rockwell" panose="02060603020205020403" pitchFamily="18" charset="0"/>
              </a:rPr>
            </a:br>
            <a:endParaRPr lang="en-US" altLang="en-US" i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EE671-DA7A-4361-B169-D32503BF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116730" cy="487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rr221580\Downloads\FullSizeRender (16).jpg">
            <a:extLst>
              <a:ext uri="{FF2B5EF4-FFF2-40B4-BE49-F238E27FC236}">
                <a16:creationId xmlns:a16="http://schemas.microsoft.com/office/drawing/2014/main" id="{F1D11E03-5136-423E-8624-650DA1276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5135" y="2371638"/>
            <a:ext cx="2938930" cy="147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rr221580\Downloads\IMG_1811.JPG">
            <a:extLst>
              <a:ext uri="{FF2B5EF4-FFF2-40B4-BE49-F238E27FC236}">
                <a16:creationId xmlns:a16="http://schemas.microsoft.com/office/drawing/2014/main" id="{48301150-D5BA-4135-B3E3-67D6FE9B8E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9636" y="4451263"/>
            <a:ext cx="2239829" cy="1663873"/>
          </a:xfrm>
          <a:effectLst>
            <a:softEdge rad="112500"/>
          </a:effec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CF1C597-94FA-4EF0-87F6-28CC9F21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988293"/>
            <a:ext cx="1981200" cy="111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92D879B-A2F5-4736-82C9-12223D612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12775"/>
            <a:ext cx="13573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74C1DF21-1685-4083-B641-255BB632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908" y="2224413"/>
            <a:ext cx="2944081" cy="22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2C68040-0E2C-4B81-BAFA-78CC5A846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001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Suspended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en-US" altLang="en-US" sz="4000" b="1" kern="0" dirty="0">
                <a:latin typeface="Bodoni" pitchFamily="18" charset="0"/>
                <a:ea typeface="+mn-ea"/>
              </a:rPr>
              <a:t>Lit Frames</a:t>
            </a:r>
            <a:endParaRPr lang="en-US" altLang="en-US" sz="2000" b="1" kern="0" dirty="0">
              <a:latin typeface="Bodoni" pitchFamily="18" charset="0"/>
              <a:ea typeface="+mn-ea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D582D69-97C6-4260-A50A-07865D3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09634"/>
            <a:ext cx="351472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BC14FBD0-7A92-4E73-A54D-2188B05E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426" y="4434050"/>
            <a:ext cx="6748548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A18923-FB44-4DD1-BAF4-2B2D6AAA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561975"/>
            <a:ext cx="14208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4">
            <a:extLst>
              <a:ext uri="{FF2B5EF4-FFF2-40B4-BE49-F238E27FC236}">
                <a16:creationId xmlns:a16="http://schemas.microsoft.com/office/drawing/2014/main" id="{5277E274-FECC-463D-9402-1513F81896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95600"/>
            <a:ext cx="3962400" cy="4411663"/>
          </a:xfrm>
        </p:spPr>
        <p:txBody>
          <a:bodyPr/>
          <a:lstStyle/>
          <a:p>
            <a:r>
              <a:rPr lang="en-US" altLang="en-US" sz="2000" dirty="0"/>
              <a:t>Consulted, coordinated and managed the design, production, and installation of all signage for JPII’s six story, Multi-use building;  inclusive of Interior, Exterior, Wayfinding &amp; Parking Garage, Traffic Calming and all sign components. 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0A933C6-0C6B-4209-B9CD-E88728AC9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426360"/>
            <a:ext cx="5715000" cy="685800"/>
          </a:xfrm>
        </p:spPr>
        <p:txBody>
          <a:bodyPr/>
          <a:lstStyle/>
          <a:p>
            <a:pPr algn="l" eaLnBrk="1" hangingPunct="1"/>
            <a:r>
              <a:rPr lang="en-US" altLang="en-US" sz="4000" b="1" i="0" dirty="0">
                <a:latin typeface="Bodoni"/>
              </a:rPr>
              <a:t>Saint John Paul II  Pastoral Centre</a:t>
            </a:r>
            <a:br>
              <a:rPr lang="en-US" altLang="en-US" sz="5400" b="1" i="0" dirty="0">
                <a:latin typeface="Bodoni"/>
              </a:rPr>
            </a:br>
            <a:r>
              <a:rPr lang="en-US" altLang="en-US" sz="2000" b="1" i="0" dirty="0">
                <a:latin typeface="Bodoni"/>
              </a:rPr>
              <a:t>Vancouver, BC</a:t>
            </a:r>
          </a:p>
        </p:txBody>
      </p:sp>
      <p:sp>
        <p:nvSpPr>
          <p:cNvPr id="14341" name="TextBox 6">
            <a:extLst>
              <a:ext uri="{FF2B5EF4-FFF2-40B4-BE49-F238E27FC236}">
                <a16:creationId xmlns:a16="http://schemas.microsoft.com/office/drawing/2014/main" id="{201CB857-9791-4050-9972-AD5EA9BC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554663"/>
            <a:ext cx="419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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Char char="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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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alibri" panose="020F0502020204030204" pitchFamily="34" charset="0"/>
              </a:rPr>
              <a:t>4885 Saint John Paul II Way, Vancouver, BC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0ABC44C-843F-482A-87D6-63485468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71084"/>
            <a:ext cx="1828800" cy="6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4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FDEC425-7F2C-41A2-A623-8EFA980A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739775"/>
            <a:ext cx="11811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A large building&#10;&#10;Description automatically generated">
            <a:extLst>
              <a:ext uri="{FF2B5EF4-FFF2-40B4-BE49-F238E27FC236}">
                <a16:creationId xmlns:a16="http://schemas.microsoft.com/office/drawing/2014/main" id="{C54721B7-740F-4299-8391-2CB9F7DB1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180" y="2548302"/>
            <a:ext cx="4078040" cy="281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4000"/>
</p:sld>
</file>

<file path=ppt/theme/theme1.xml><?xml version="1.0" encoding="utf-8"?>
<a:theme xmlns:a="http://schemas.openxmlformats.org/drawingml/2006/main" name="Sphere">
  <a:themeElements>
    <a:clrScheme name="Spher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66"/>
      </a:accent1>
      <a:accent2>
        <a:srgbClr val="004080"/>
      </a:accent2>
      <a:accent3>
        <a:srgbClr val="FFFFFF"/>
      </a:accent3>
      <a:accent4>
        <a:srgbClr val="000000"/>
      </a:accent4>
      <a:accent5>
        <a:srgbClr val="FFFFB8"/>
      </a:accent5>
      <a:accent6>
        <a:srgbClr val="003973"/>
      </a:accent6>
      <a:hlink>
        <a:srgbClr val="008040"/>
      </a:hlink>
      <a:folHlink>
        <a:srgbClr val="800000"/>
      </a:folHlink>
    </a:clrScheme>
    <a:fontScheme name="Spher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phe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e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66"/>
        </a:accent1>
        <a:accent2>
          <a:srgbClr val="004080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003973"/>
        </a:accent6>
        <a:hlink>
          <a:srgbClr val="00804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11633</TotalTime>
  <Words>700</Words>
  <Application>Microsoft Office PowerPoint</Application>
  <PresentationFormat>On-screen Show (4:3)</PresentationFormat>
  <Paragraphs>113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Bodoni</vt:lpstr>
      <vt:lpstr>Bodoni MT</vt:lpstr>
      <vt:lpstr>Bodoni MT Condensed</vt:lpstr>
      <vt:lpstr>Book Antiqua</vt:lpstr>
      <vt:lpstr>Calibri</vt:lpstr>
      <vt:lpstr>Rockwell</vt:lpstr>
      <vt:lpstr>Segoe Script</vt:lpstr>
      <vt:lpstr>Trebuchet MS</vt:lpstr>
      <vt:lpstr>Wingdings</vt:lpstr>
      <vt:lpstr>Sphere</vt:lpstr>
      <vt:lpstr>PowerPoint Presentation</vt:lpstr>
      <vt:lpstr>PowerPoint Presentation</vt:lpstr>
      <vt:lpstr>PowerPoint Presentation</vt:lpstr>
      <vt:lpstr>25 Story High Rise Vancouver, BC</vt:lpstr>
      <vt:lpstr>PowerPoint Presentation</vt:lpstr>
      <vt:lpstr>PowerPoint Presentation</vt:lpstr>
      <vt:lpstr>Specialty Signage Lighting it up.    </vt:lpstr>
      <vt:lpstr>PowerPoint Presentation</vt:lpstr>
      <vt:lpstr>Saint John Paul II  Pastoral Centre Vancouver, BC</vt:lpstr>
      <vt:lpstr>  Saint John Paul II Pastoral Centre  - 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 Dawnell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Format Projects</dc:title>
  <dc:creator>Dyna Dawnell</dc:creator>
  <cp:lastModifiedBy>Nannette Guze</cp:lastModifiedBy>
  <cp:revision>397</cp:revision>
  <dcterms:created xsi:type="dcterms:W3CDTF">2015-10-31T18:45:38Z</dcterms:created>
  <dcterms:modified xsi:type="dcterms:W3CDTF">2020-02-12T18:39:23Z</dcterms:modified>
</cp:coreProperties>
</file>